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182" autoAdjust="0"/>
  </p:normalViewPr>
  <p:slideViewPr>
    <p:cSldViewPr snapToGrid="0">
      <p:cViewPr>
        <p:scale>
          <a:sx n="75" d="100"/>
          <a:sy n="75" d="100"/>
        </p:scale>
        <p:origin x="51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296FCB-0C0D-4006-A4DD-EADFCCAAA0D9}" type="datetimeFigureOut">
              <a:rPr lang="en-US" smtClean="0"/>
              <a:t>5/9/2019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A52001-266C-4339-8B51-9AEC284C32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2930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A52001-266C-4339-8B51-9AEC284C327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678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A52001-266C-4339-8B51-9AEC284C327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3261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A52001-266C-4339-8B51-9AEC284C327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3343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4613C-21F3-4B20-B6D5-D2CC5D867ADD}" type="datetimeFigureOut">
              <a:rPr lang="en-US" smtClean="0"/>
              <a:t>5/9/2019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4080-FA4A-4B8F-9EA5-8F7F8A27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525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4613C-21F3-4B20-B6D5-D2CC5D867ADD}" type="datetimeFigureOut">
              <a:rPr lang="en-US" smtClean="0"/>
              <a:t>5/9/2019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4080-FA4A-4B8F-9EA5-8F7F8A27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01175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4613C-21F3-4B20-B6D5-D2CC5D867ADD}" type="datetimeFigureOut">
              <a:rPr lang="en-US" smtClean="0"/>
              <a:t>5/9/2019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4080-FA4A-4B8F-9EA5-8F7F8A27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08219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4613C-21F3-4B20-B6D5-D2CC5D867ADD}" type="datetimeFigureOut">
              <a:rPr lang="en-US" smtClean="0"/>
              <a:t>5/9/2019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4080-FA4A-4B8F-9EA5-8F7F8A27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0691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4613C-21F3-4B20-B6D5-D2CC5D867ADD}" type="datetimeFigureOut">
              <a:rPr lang="en-US" smtClean="0"/>
              <a:t>5/9/2019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4080-FA4A-4B8F-9EA5-8F7F8A27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45977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4613C-21F3-4B20-B6D5-D2CC5D867ADD}" type="datetimeFigureOut">
              <a:rPr lang="en-US" smtClean="0"/>
              <a:t>5/9/2019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4080-FA4A-4B8F-9EA5-8F7F8A27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63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4613C-21F3-4B20-B6D5-D2CC5D867ADD}" type="datetimeFigureOut">
              <a:rPr lang="en-US" smtClean="0"/>
              <a:t>5/9/2019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4080-FA4A-4B8F-9EA5-8F7F8A27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33968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4613C-21F3-4B20-B6D5-D2CC5D867ADD}" type="datetimeFigureOut">
              <a:rPr lang="en-US" smtClean="0"/>
              <a:t>5/9/2019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4080-FA4A-4B8F-9EA5-8F7F8A27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8526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4613C-21F3-4B20-B6D5-D2CC5D867ADD}" type="datetimeFigureOut">
              <a:rPr lang="en-US" smtClean="0"/>
              <a:t>5/9/2019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4080-FA4A-4B8F-9EA5-8F7F8A27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0531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4613C-21F3-4B20-B6D5-D2CC5D867ADD}" type="datetimeFigureOut">
              <a:rPr lang="en-US" smtClean="0"/>
              <a:t>5/9/2019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4080-FA4A-4B8F-9EA5-8F7F8A27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561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4613C-21F3-4B20-B6D5-D2CC5D867ADD}" type="datetimeFigureOut">
              <a:rPr lang="en-US" smtClean="0"/>
              <a:t>5/9/2019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04080-FA4A-4B8F-9EA5-8F7F8A27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08360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4613C-21F3-4B20-B6D5-D2CC5D867ADD}" type="datetimeFigureOut">
              <a:rPr lang="en-US" smtClean="0"/>
              <a:t>5/9/2019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04080-FA4A-4B8F-9EA5-8F7F8A278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873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k3.arduino.vn/img/2014/08/04/0/694_81281-1407096901-0-untitled-sketch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github.com/z3t0/Arduino-IRremote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dieukhienxa/dieukhienxa.ino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08908" y="2119890"/>
            <a:ext cx="9060873" cy="2058482"/>
          </a:xfrm>
        </p:spPr>
        <p:txBody>
          <a:bodyPr>
            <a:noAutofit/>
          </a:bodyPr>
          <a:lstStyle/>
          <a:p>
            <a:r>
              <a:rPr lang="vi-VN" sz="4400" b="1" dirty="0" smtClean="0">
                <a:latin typeface="+mn-lt"/>
              </a:rPr>
              <a:t>LẬP TRÌNH HƯỚNG ĐỐI TƯỢNG</a:t>
            </a:r>
            <a:br>
              <a:rPr lang="vi-VN" sz="4400" b="1" dirty="0" smtClean="0">
                <a:latin typeface="+mn-lt"/>
              </a:rPr>
            </a:br>
            <a:endParaRPr lang="en-US" sz="4400" b="1" dirty="0">
              <a:latin typeface="+mn-lt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70618" y="5085343"/>
            <a:ext cx="3699163" cy="494001"/>
          </a:xfrm>
        </p:spPr>
        <p:txBody>
          <a:bodyPr>
            <a:noAutofit/>
          </a:bodyPr>
          <a:lstStyle/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GV: TRẦN GIANG NAM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D:\android\app\src\main\res\drawable\images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392" y="433389"/>
            <a:ext cx="7917007" cy="211599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3148876" y="3950353"/>
            <a:ext cx="59020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CHƯƠNG 10: ĐIỀU KHIỂN XA</a:t>
            </a: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1107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58072"/>
            <a:ext cx="5504148" cy="867930"/>
          </a:xfrm>
        </p:spPr>
        <p:txBody>
          <a:bodyPr>
            <a:noAutofit/>
          </a:bodyPr>
          <a:lstStyle/>
          <a:p>
            <a:r>
              <a:rPr lang="it-IT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Mục tiêu của </a:t>
            </a:r>
            <a:r>
              <a:rPr lang="it-IT" sz="4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 học:</a:t>
            </a:r>
            <a:endParaRPr lang="en-US" sz="4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892424"/>
            <a:ext cx="10910455" cy="29680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6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Kiến</a:t>
            </a:r>
            <a:r>
              <a:rPr lang="en-US" sz="3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thức</a:t>
            </a:r>
            <a:r>
              <a:rPr lang="en-US" sz="3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it-IT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Khái </a:t>
            </a:r>
            <a:r>
              <a:rPr lang="it-IT" sz="3200" b="1" dirty="0">
                <a:latin typeface="Arial" panose="020B0604020202020204" pitchFamily="34" charset="0"/>
                <a:cs typeface="Arial" panose="020B0604020202020204" pitchFamily="34" charset="0"/>
              </a:rPr>
              <a:t>quát được nguyên lý điều khiển led thu hồng ngoại dùng Arduino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it-IT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Khái </a:t>
            </a:r>
            <a:r>
              <a:rPr lang="it-IT" sz="3200" b="1" dirty="0">
                <a:latin typeface="Arial" panose="020B0604020202020204" pitchFamily="34" charset="0"/>
                <a:cs typeface="Arial" panose="020B0604020202020204" pitchFamily="34" charset="0"/>
              </a:rPr>
              <a:t>quát được cách tạo đối tượng nhận, giải mã và lưu tín hiệu IR trong Arduino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Image result for má»¥c tiÃª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348" y="644238"/>
            <a:ext cx="4956893" cy="2646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969818" y="2526002"/>
            <a:ext cx="5153891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06832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58072"/>
            <a:ext cx="5504148" cy="867930"/>
          </a:xfrm>
        </p:spPr>
        <p:txBody>
          <a:bodyPr>
            <a:noAutofit/>
          </a:bodyPr>
          <a:lstStyle/>
          <a:p>
            <a:r>
              <a:rPr lang="it-IT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Mục tiêu của </a:t>
            </a:r>
            <a:r>
              <a:rPr lang="it-IT" sz="4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 học:</a:t>
            </a:r>
            <a:endParaRPr lang="en-US" sz="4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892423"/>
            <a:ext cx="10979727" cy="367463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6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Kỹ</a:t>
            </a:r>
            <a:r>
              <a:rPr lang="en-US" sz="3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năng</a:t>
            </a:r>
            <a:r>
              <a:rPr lang="en-US" sz="3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Ứng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kiến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thức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phần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cứng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it-IT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điều </a:t>
            </a:r>
            <a:r>
              <a:rPr lang="it-IT" sz="3200" b="1" dirty="0">
                <a:latin typeface="Arial" panose="020B0604020202020204" pitchFamily="34" charset="0"/>
                <a:cs typeface="Arial" panose="020B0604020202020204" pitchFamily="34" charset="0"/>
              </a:rPr>
              <a:t>khiển xa </a:t>
            </a:r>
            <a:r>
              <a:rPr lang="it-IT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dùng hồng </a:t>
            </a:r>
            <a:r>
              <a:rPr lang="it-IT" sz="3200" b="1" dirty="0">
                <a:latin typeface="Arial" panose="020B0604020202020204" pitchFamily="34" charset="0"/>
                <a:cs typeface="Arial" panose="020B0604020202020204" pitchFamily="34" charset="0"/>
              </a:rPr>
              <a:t>ngoại.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Ứng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dụng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lệnh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lập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thiết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dùng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hồng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ngoại</a:t>
            </a:r>
            <a:r>
              <a:rPr lang="it-IT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3200" b="1" dirty="0">
                <a:cs typeface="Arial" panose="020B0604020202020204" pitchFamily="34" charset="0"/>
              </a:rPr>
              <a:t> </a:t>
            </a:r>
            <a:r>
              <a:rPr lang="vi-VN" sz="3200" b="1" dirty="0" err="1" smtClean="0">
                <a:cs typeface="Arial" panose="020B0604020202020204" pitchFamily="34" charset="0"/>
              </a:rPr>
              <a:t>Kết</a:t>
            </a:r>
            <a:r>
              <a:rPr lang="vi-VN" sz="3200" b="1" dirty="0" smtClean="0">
                <a:cs typeface="Arial" panose="020B0604020202020204" pitchFamily="34" charset="0"/>
              </a:rPr>
              <a:t> </a:t>
            </a:r>
            <a:r>
              <a:rPr lang="vi-VN" sz="3200" b="1" dirty="0" err="1">
                <a:cs typeface="Arial" panose="020B0604020202020204" pitchFamily="34" charset="0"/>
              </a:rPr>
              <a:t>nối</a:t>
            </a:r>
            <a:r>
              <a:rPr lang="vi-VN" sz="3200" b="1" dirty="0">
                <a:cs typeface="Arial" panose="020B0604020202020204" pitchFamily="34" charset="0"/>
              </a:rPr>
              <a:t> </a:t>
            </a:r>
            <a:r>
              <a:rPr lang="vi-VN" sz="3200" b="1" dirty="0" err="1">
                <a:cs typeface="Arial" panose="020B0604020202020204" pitchFamily="34" charset="0"/>
              </a:rPr>
              <a:t>được</a:t>
            </a:r>
            <a:r>
              <a:rPr lang="vi-VN" sz="3200" b="1" dirty="0">
                <a:cs typeface="Arial" panose="020B0604020202020204" pitchFamily="34" charset="0"/>
              </a:rPr>
              <a:t> </a:t>
            </a:r>
            <a:r>
              <a:rPr lang="vi-VN" sz="3200" b="1" dirty="0" err="1">
                <a:cs typeface="Arial" panose="020B0604020202020204" pitchFamily="34" charset="0"/>
              </a:rPr>
              <a:t>phần</a:t>
            </a:r>
            <a:r>
              <a:rPr lang="vi-VN" sz="3200" b="1" dirty="0">
                <a:cs typeface="Arial" panose="020B0604020202020204" pitchFamily="34" charset="0"/>
              </a:rPr>
              <a:t> </a:t>
            </a:r>
            <a:r>
              <a:rPr lang="vi-VN" sz="3200" b="1" dirty="0" err="1">
                <a:cs typeface="Arial" panose="020B0604020202020204" pitchFamily="34" charset="0"/>
              </a:rPr>
              <a:t>cứng</a:t>
            </a:r>
            <a:r>
              <a:rPr lang="vi-VN" sz="3200" b="1" dirty="0">
                <a:cs typeface="Arial" panose="020B0604020202020204" pitchFamily="34" charset="0"/>
              </a:rPr>
              <a:t> </a:t>
            </a:r>
            <a:r>
              <a:rPr lang="vi-VN" sz="3200" b="1" dirty="0" err="1">
                <a:cs typeface="Arial" panose="020B0604020202020204" pitchFamily="34" charset="0"/>
              </a:rPr>
              <a:t>Arduino</a:t>
            </a:r>
            <a:r>
              <a:rPr lang="vi-VN" sz="3200" b="1" dirty="0">
                <a:cs typeface="Arial" panose="020B0604020202020204" pitchFamily="34" charset="0"/>
              </a:rPr>
              <a:t> </a:t>
            </a:r>
            <a:r>
              <a:rPr lang="vi-VN" sz="3200" b="1" dirty="0" err="1">
                <a:cs typeface="Arial" panose="020B0604020202020204" pitchFamily="34" charset="0"/>
              </a:rPr>
              <a:t>với</a:t>
            </a:r>
            <a:r>
              <a:rPr lang="vi-VN" sz="3200" b="1" dirty="0">
                <a:cs typeface="Arial" panose="020B0604020202020204" pitchFamily="34" charset="0"/>
              </a:rPr>
              <a:t> linh </a:t>
            </a:r>
            <a:r>
              <a:rPr lang="vi-VN" sz="3200" b="1" dirty="0" err="1">
                <a:cs typeface="Arial" panose="020B0604020202020204" pitchFamily="34" charset="0"/>
              </a:rPr>
              <a:t>kiện</a:t>
            </a:r>
            <a:r>
              <a:rPr lang="vi-VN" sz="3200" b="1" dirty="0">
                <a:cs typeface="Arial" panose="020B0604020202020204" pitchFamily="34" charset="0"/>
              </a:rPr>
              <a:t> bên </a:t>
            </a:r>
            <a:r>
              <a:rPr lang="vi-VN" sz="3200" b="1" dirty="0" err="1">
                <a:cs typeface="Arial" panose="020B0604020202020204" pitchFamily="34" charset="0"/>
              </a:rPr>
              <a:t>ngoài</a:t>
            </a:r>
            <a:r>
              <a:rPr lang="vi-VN" sz="3200" b="1" dirty="0">
                <a:cs typeface="Arial" panose="020B0604020202020204" pitchFamily="34" charset="0"/>
              </a:rPr>
              <a:t>.</a:t>
            </a:r>
            <a:endParaRPr lang="en-US" sz="32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Image result for má»¥c tiÃª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348" y="644238"/>
            <a:ext cx="4956893" cy="2646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>
            <a:off x="969818" y="2526002"/>
            <a:ext cx="5153891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4792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58072"/>
            <a:ext cx="5504148" cy="867930"/>
          </a:xfrm>
        </p:spPr>
        <p:txBody>
          <a:bodyPr>
            <a:noAutofit/>
          </a:bodyPr>
          <a:lstStyle/>
          <a:p>
            <a:r>
              <a:rPr lang="it-IT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Mục tiêu của </a:t>
            </a:r>
            <a:r>
              <a:rPr lang="it-IT" sz="4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 học:</a:t>
            </a:r>
            <a:endParaRPr lang="en-US" sz="4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892424"/>
            <a:ext cx="10910455" cy="29680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6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Thái</a:t>
            </a:r>
            <a:r>
              <a:rPr lang="en-US" sz="3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</a:t>
            </a:r>
            <a:r>
              <a:rPr lang="en-US" sz="36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3200" b="1" dirty="0" smtClean="0">
                <a:cs typeface="Arial" panose="020B0604020202020204" pitchFamily="34" charset="0"/>
              </a:rPr>
              <a:t> </a:t>
            </a:r>
            <a:r>
              <a:rPr lang="vi-VN" sz="3200" b="1" dirty="0" smtClean="0">
                <a:cs typeface="Arial" panose="020B0604020202020204" pitchFamily="34" charset="0"/>
              </a:rPr>
              <a:t>Xây </a:t>
            </a:r>
            <a:r>
              <a:rPr lang="vi-VN" sz="3200" b="1" dirty="0" err="1">
                <a:cs typeface="Arial" panose="020B0604020202020204" pitchFamily="34" charset="0"/>
              </a:rPr>
              <a:t>dựng</a:t>
            </a:r>
            <a:r>
              <a:rPr lang="vi-VN" sz="3200" b="1" dirty="0">
                <a:cs typeface="Arial" panose="020B0604020202020204" pitchFamily="34" charset="0"/>
              </a:rPr>
              <a:t> </a:t>
            </a:r>
            <a:r>
              <a:rPr lang="vi-VN" sz="3200" b="1" dirty="0" err="1">
                <a:cs typeface="Arial" panose="020B0604020202020204" pitchFamily="34" charset="0"/>
              </a:rPr>
              <a:t>được</a:t>
            </a:r>
            <a:r>
              <a:rPr lang="vi-VN" sz="3200" b="1" dirty="0">
                <a:cs typeface="Arial" panose="020B0604020202020204" pitchFamily="34" charset="0"/>
              </a:rPr>
              <a:t> </a:t>
            </a:r>
            <a:r>
              <a:rPr lang="vi-VN" sz="3200" b="1" dirty="0" err="1">
                <a:cs typeface="Arial" panose="020B0604020202020204" pitchFamily="34" charset="0"/>
              </a:rPr>
              <a:t>tính</a:t>
            </a:r>
            <a:r>
              <a:rPr lang="vi-VN" sz="3200" b="1" dirty="0">
                <a:cs typeface="Arial" panose="020B0604020202020204" pitchFamily="34" charset="0"/>
              </a:rPr>
              <a:t> </a:t>
            </a:r>
            <a:r>
              <a:rPr lang="vi-VN" sz="3200" b="1" dirty="0" err="1">
                <a:cs typeface="Arial" panose="020B0604020202020204" pitchFamily="34" charset="0"/>
              </a:rPr>
              <a:t>cẩn</a:t>
            </a:r>
            <a:r>
              <a:rPr lang="vi-VN" sz="3200" b="1" dirty="0">
                <a:cs typeface="Arial" panose="020B0604020202020204" pitchFamily="34" charset="0"/>
              </a:rPr>
              <a:t> </a:t>
            </a:r>
            <a:r>
              <a:rPr lang="vi-VN" sz="3200" b="1" dirty="0" err="1">
                <a:cs typeface="Arial" panose="020B0604020202020204" pitchFamily="34" charset="0"/>
              </a:rPr>
              <a:t>thận</a:t>
            </a:r>
            <a:r>
              <a:rPr lang="vi-VN" sz="3200" b="1" dirty="0">
                <a:cs typeface="Arial" panose="020B0604020202020204" pitchFamily="34" charset="0"/>
              </a:rPr>
              <a:t>, </a:t>
            </a:r>
            <a:r>
              <a:rPr lang="vi-VN" sz="3200" b="1" dirty="0" err="1">
                <a:cs typeface="Arial" panose="020B0604020202020204" pitchFamily="34" charset="0"/>
              </a:rPr>
              <a:t>tỉ</a:t>
            </a:r>
            <a:r>
              <a:rPr lang="vi-VN" sz="3200" b="1" dirty="0">
                <a:cs typeface="Arial" panose="020B0604020202020204" pitchFamily="34" charset="0"/>
              </a:rPr>
              <a:t> </a:t>
            </a:r>
            <a:r>
              <a:rPr lang="vi-VN" sz="3200" b="1" dirty="0" err="1">
                <a:cs typeface="Arial" panose="020B0604020202020204" pitchFamily="34" charset="0"/>
              </a:rPr>
              <a:t>mỉ</a:t>
            </a:r>
            <a:r>
              <a:rPr lang="vi-VN" sz="3200" b="1" dirty="0" smtClean="0">
                <a:cs typeface="Arial" panose="020B0604020202020204" pitchFamily="34" charset="0"/>
              </a:rPr>
              <a:t>.</a:t>
            </a:r>
            <a:endParaRPr lang="en-US" sz="3200" b="1" dirty="0" smtClean="0"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ý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thức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tổ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chức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kỷ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luật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trách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nhiệm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với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bản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thân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buFont typeface="Wingdings" panose="05000000000000000000" pitchFamily="2" charset="2"/>
              <a:buChar char="Ø"/>
            </a:pP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Hình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thành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tác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phong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công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nghiệp</a:t>
            </a:r>
            <a:r>
              <a:rPr lang="en-US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lvl="0" indent="0">
              <a:buNone/>
            </a:pPr>
            <a:endParaRPr lang="en-US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Image result for má»¥c tiÃª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348" y="644238"/>
            <a:ext cx="4956893" cy="2646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Straight Connector 4"/>
          <p:cNvCxnSpPr/>
          <p:nvPr/>
        </p:nvCxnSpPr>
        <p:spPr>
          <a:xfrm>
            <a:off x="969818" y="2526002"/>
            <a:ext cx="5153891" cy="0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0839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9036" y="1039243"/>
            <a:ext cx="5012170" cy="1325563"/>
          </a:xfrm>
        </p:spPr>
        <p:txBody>
          <a:bodyPr/>
          <a:lstStyle/>
          <a:p>
            <a:r>
              <a:rPr lang="it-IT" sz="4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Nội dung </a:t>
            </a:r>
            <a:r>
              <a:rPr lang="it-IT" sz="4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 học: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9036" y="2749560"/>
            <a:ext cx="10515600" cy="3106593"/>
          </a:xfrm>
        </p:spPr>
        <p:txBody>
          <a:bodyPr>
            <a:normAutofit/>
          </a:bodyPr>
          <a:lstStyle/>
          <a:p>
            <a:pPr marL="0" lvl="1" indent="0">
              <a:spcBef>
                <a:spcPts val="1000"/>
              </a:spcBef>
              <a:buNone/>
            </a:pP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10.3 </a:t>
            </a:r>
            <a:r>
              <a:rPr lang="en-US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</a:t>
            </a:r>
            <a:r>
              <a:rPr lang="en-US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</a:t>
            </a:r>
            <a:r>
              <a:rPr lang="en-US" sz="32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endParaRPr lang="en-US" sz="3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nb-NO" b="1" dirty="0" smtClean="0">
                <a:latin typeface="Arial" panose="020B0604020202020204" pitchFamily="34" charset="0"/>
                <a:cs typeface="Arial" panose="020B0604020202020204" pitchFamily="34" charset="0"/>
              </a:rPr>
              <a:t>	10.3.1  Sơ </a:t>
            </a:r>
            <a:r>
              <a:rPr lang="nb-NO" b="1" dirty="0">
                <a:latin typeface="Arial" panose="020B0604020202020204" pitchFamily="34" charset="0"/>
                <a:cs typeface="Arial" panose="020B0604020202020204" pitchFamily="34" charset="0"/>
              </a:rPr>
              <a:t>đồ chân led thu hồng ngoại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nb-NO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10.3.2  Nguyên tắc phát dữ liệu của remote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nb-NO" b="1" dirty="0" smtClean="0">
                <a:latin typeface="Arial" panose="020B0604020202020204" pitchFamily="34" charset="0"/>
                <a:cs typeface="Arial" panose="020B0604020202020204" pitchFamily="34" charset="0"/>
              </a:rPr>
              <a:t>	10.3.3  Sơ </a:t>
            </a:r>
            <a:r>
              <a:rPr lang="nb-NO" b="1" dirty="0">
                <a:latin typeface="Arial" panose="020B0604020202020204" pitchFamily="34" charset="0"/>
                <a:cs typeface="Arial" panose="020B0604020202020204" pitchFamily="34" charset="0"/>
              </a:rPr>
              <a:t>đồ mạch mẫu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nb-NO" b="1" dirty="0" smtClean="0">
                <a:latin typeface="Arial" panose="020B0604020202020204" pitchFamily="34" charset="0"/>
                <a:cs typeface="Arial" panose="020B0604020202020204" pitchFamily="34" charset="0"/>
              </a:rPr>
              <a:t>	10.3.4  Chương </a:t>
            </a:r>
            <a:r>
              <a:rPr lang="nb-NO" b="1" dirty="0">
                <a:latin typeface="Arial" panose="020B0604020202020204" pitchFamily="34" charset="0"/>
                <a:cs typeface="Arial" panose="020B0604020202020204" pitchFamily="34" charset="0"/>
              </a:rPr>
              <a:t>trình mẫu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vi-VN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10.3.5</a:t>
            </a:r>
            <a:r>
              <a:rPr lang="en-US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 </a:t>
            </a:r>
            <a:r>
              <a:rPr lang="vi-VN" b="1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Nạp</a:t>
            </a:r>
            <a:r>
              <a:rPr lang="vi-VN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chương </a:t>
            </a:r>
            <a:r>
              <a:rPr lang="vi-VN" b="1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trình</a:t>
            </a:r>
            <a:r>
              <a:rPr lang="vi-VN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b="1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vi-VN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b="1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chạy</a:t>
            </a:r>
            <a:r>
              <a:rPr lang="vi-VN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vi-VN" b="1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thử</a:t>
            </a:r>
            <a:r>
              <a:rPr lang="vi-VN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lang="en-US" b="1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marR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10.3.6  Sai </a:t>
            </a:r>
            <a:r>
              <a:rPr lang="en-US" b="1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sót</a:t>
            </a:r>
            <a:r>
              <a:rPr lang="en-US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và</a:t>
            </a:r>
            <a:r>
              <a:rPr lang="en-US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khắc</a:t>
            </a:r>
            <a:r>
              <a:rPr lang="en-US" b="1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phục</a:t>
            </a:r>
            <a:endParaRPr lang="en-US" b="1" dirty="0" smtClean="0">
              <a:solidFill>
                <a:srgbClr val="00000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Image result for ná»i dung bÃ i há»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703" y="179116"/>
            <a:ext cx="4430280" cy="3045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/>
          <p:cNvCxnSpPr/>
          <p:nvPr/>
        </p:nvCxnSpPr>
        <p:spPr>
          <a:xfrm flipV="1">
            <a:off x="1052945" y="2189018"/>
            <a:ext cx="5791200" cy="27709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5767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1" indent="0">
              <a:spcBef>
                <a:spcPts val="1000"/>
              </a:spcBef>
              <a:buNone/>
            </a:pP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10.3 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endParaRPr lang="en-US" sz="3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84505" y="1506022"/>
            <a:ext cx="66335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b="1" dirty="0" smtClean="0">
                <a:solidFill>
                  <a:srgbClr val="0070C0"/>
                </a:solidFill>
              </a:rPr>
              <a:t>10.3.1</a:t>
            </a:r>
            <a:r>
              <a:rPr lang="en-US" sz="2800" b="1" dirty="0" smtClean="0">
                <a:solidFill>
                  <a:srgbClr val="0070C0"/>
                </a:solidFill>
              </a:rPr>
              <a:t>  </a:t>
            </a:r>
            <a:r>
              <a:rPr lang="vi-VN" sz="2800" b="1" dirty="0" smtClean="0">
                <a:solidFill>
                  <a:srgbClr val="0070C0"/>
                </a:solidFill>
              </a:rPr>
              <a:t>Sơ </a:t>
            </a:r>
            <a:r>
              <a:rPr lang="vi-VN" sz="2800" b="1" dirty="0" err="1" smtClean="0">
                <a:solidFill>
                  <a:srgbClr val="0070C0"/>
                </a:solidFill>
              </a:rPr>
              <a:t>đồ</a:t>
            </a:r>
            <a:r>
              <a:rPr lang="vi-VN" sz="2800" b="1" dirty="0" smtClean="0">
                <a:solidFill>
                  <a:srgbClr val="0070C0"/>
                </a:solidFill>
              </a:rPr>
              <a:t> chân </a:t>
            </a:r>
            <a:r>
              <a:rPr lang="vi-VN" sz="2800" b="1" dirty="0" err="1" smtClean="0">
                <a:solidFill>
                  <a:srgbClr val="0070C0"/>
                </a:solidFill>
              </a:rPr>
              <a:t>led</a:t>
            </a:r>
            <a:r>
              <a:rPr lang="vi-VN" sz="2800" b="1" dirty="0" smtClean="0">
                <a:solidFill>
                  <a:srgbClr val="0070C0"/>
                </a:solidFill>
              </a:rPr>
              <a:t> thu </a:t>
            </a:r>
            <a:r>
              <a:rPr lang="vi-VN" sz="2800" b="1" dirty="0" err="1" smtClean="0">
                <a:solidFill>
                  <a:srgbClr val="0070C0"/>
                </a:solidFill>
              </a:rPr>
              <a:t>hồng</a:t>
            </a:r>
            <a:r>
              <a:rPr lang="vi-VN" sz="2800" b="1" dirty="0" smtClean="0">
                <a:solidFill>
                  <a:srgbClr val="0070C0"/>
                </a:solidFill>
              </a:rPr>
              <a:t> </a:t>
            </a:r>
            <a:r>
              <a:rPr lang="vi-VN" sz="2800" b="1" dirty="0" err="1" smtClean="0">
                <a:solidFill>
                  <a:srgbClr val="0070C0"/>
                </a:solidFill>
              </a:rPr>
              <a:t>ngoại</a:t>
            </a:r>
            <a:endParaRPr lang="en-US" sz="2800" b="1" dirty="0">
              <a:solidFill>
                <a:srgbClr val="0070C0"/>
              </a:solidFill>
            </a:endParaRPr>
          </a:p>
        </p:txBody>
      </p:sp>
      <p:pic>
        <p:nvPicPr>
          <p:cNvPr id="6" name="Content Placeholder 5" descr="http://4.bp.blogspot.com/-fad4rn-FJyo/UxRKfJ60-UI/AAAAAAAAAAo/0a94H3v0ye4/s1600/TSOP-sm0038+pinout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3191" y="2262115"/>
            <a:ext cx="4762500" cy="39624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Rectangle 6"/>
          <p:cNvSpPr/>
          <p:nvPr/>
        </p:nvSpPr>
        <p:spPr>
          <a:xfrm>
            <a:off x="7031182" y="5504080"/>
            <a:ext cx="1094509" cy="52647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199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1" indent="0">
              <a:spcBef>
                <a:spcPts val="1000"/>
              </a:spcBef>
              <a:buNone/>
            </a:pP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10.3 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endParaRPr lang="en-US" sz="3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84505" y="1506022"/>
            <a:ext cx="74622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b="1" dirty="0" smtClean="0">
                <a:solidFill>
                  <a:srgbClr val="0070C0"/>
                </a:solidFill>
              </a:rPr>
              <a:t>10.3.2</a:t>
            </a:r>
            <a:r>
              <a:rPr lang="en-US" sz="2800" b="1" dirty="0" smtClean="0">
                <a:solidFill>
                  <a:srgbClr val="0070C0"/>
                </a:solidFill>
              </a:rPr>
              <a:t>  </a:t>
            </a:r>
            <a:r>
              <a:rPr lang="vi-VN" sz="2800" b="1" dirty="0" smtClean="0">
                <a:solidFill>
                  <a:srgbClr val="0070C0"/>
                </a:solidFill>
              </a:rPr>
              <a:t>Nguyên </a:t>
            </a:r>
            <a:r>
              <a:rPr lang="vi-VN" sz="2800" b="1" dirty="0" err="1" smtClean="0">
                <a:solidFill>
                  <a:srgbClr val="0070C0"/>
                </a:solidFill>
              </a:rPr>
              <a:t>tắc</a:t>
            </a:r>
            <a:r>
              <a:rPr lang="vi-VN" sz="2800" b="1" dirty="0" smtClean="0">
                <a:solidFill>
                  <a:srgbClr val="0070C0"/>
                </a:solidFill>
              </a:rPr>
              <a:t> </a:t>
            </a:r>
            <a:r>
              <a:rPr lang="vi-VN" sz="2800" b="1" dirty="0" err="1" smtClean="0">
                <a:solidFill>
                  <a:srgbClr val="0070C0"/>
                </a:solidFill>
              </a:rPr>
              <a:t>phát</a:t>
            </a:r>
            <a:r>
              <a:rPr lang="vi-VN" sz="2800" b="1" dirty="0" smtClean="0">
                <a:solidFill>
                  <a:srgbClr val="0070C0"/>
                </a:solidFill>
              </a:rPr>
              <a:t> </a:t>
            </a:r>
            <a:r>
              <a:rPr lang="vi-VN" sz="2800" b="1" dirty="0" err="1" smtClean="0">
                <a:solidFill>
                  <a:srgbClr val="0070C0"/>
                </a:solidFill>
              </a:rPr>
              <a:t>dữ</a:t>
            </a:r>
            <a:r>
              <a:rPr lang="vi-VN" sz="2800" b="1" dirty="0" smtClean="0">
                <a:solidFill>
                  <a:srgbClr val="0070C0"/>
                </a:solidFill>
              </a:rPr>
              <a:t> </a:t>
            </a:r>
            <a:r>
              <a:rPr lang="vi-VN" sz="2800" b="1" dirty="0" err="1" smtClean="0">
                <a:solidFill>
                  <a:srgbClr val="0070C0"/>
                </a:solidFill>
              </a:rPr>
              <a:t>liệu</a:t>
            </a:r>
            <a:r>
              <a:rPr lang="vi-VN" sz="2800" b="1" dirty="0" smtClean="0">
                <a:solidFill>
                  <a:srgbClr val="0070C0"/>
                </a:solidFill>
              </a:rPr>
              <a:t> </a:t>
            </a:r>
            <a:r>
              <a:rPr lang="vi-VN" sz="2800" b="1" dirty="0" err="1" smtClean="0">
                <a:solidFill>
                  <a:srgbClr val="0070C0"/>
                </a:solidFill>
              </a:rPr>
              <a:t>của</a:t>
            </a:r>
            <a:r>
              <a:rPr lang="vi-VN" sz="2800" b="1" dirty="0" smtClean="0">
                <a:solidFill>
                  <a:srgbClr val="0070C0"/>
                </a:solidFill>
              </a:rPr>
              <a:t> </a:t>
            </a:r>
            <a:r>
              <a:rPr lang="vi-VN" sz="2800" b="1" dirty="0" err="1" smtClean="0">
                <a:solidFill>
                  <a:srgbClr val="0070C0"/>
                </a:solidFill>
              </a:rPr>
              <a:t>remote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031182" y="5504080"/>
            <a:ext cx="1094509" cy="52647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7" descr="http://4.bp.blogspot.com/-FWfbb6DrpbA/UxRKYPsDziI/AAAAAAAAAAg/gYJDI7KEdZQ/s1600/signal+plus+in+IR.gif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7543" y="2643537"/>
            <a:ext cx="7492712" cy="22462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479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1" indent="0">
              <a:spcBef>
                <a:spcPts val="1000"/>
              </a:spcBef>
              <a:buNone/>
            </a:pP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10.3 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endParaRPr lang="en-US" sz="3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84505" y="1506022"/>
            <a:ext cx="42578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b="1" dirty="0" smtClean="0">
                <a:solidFill>
                  <a:srgbClr val="0070C0"/>
                </a:solidFill>
              </a:rPr>
              <a:t>10.3.3</a:t>
            </a:r>
            <a:r>
              <a:rPr lang="en-US" sz="2800" b="1" dirty="0" smtClean="0">
                <a:solidFill>
                  <a:srgbClr val="0070C0"/>
                </a:solidFill>
              </a:rPr>
              <a:t>  </a:t>
            </a:r>
            <a:r>
              <a:rPr lang="vi-VN" sz="2800" b="1" dirty="0" smtClean="0">
                <a:solidFill>
                  <a:srgbClr val="0070C0"/>
                </a:solidFill>
              </a:rPr>
              <a:t>Sơ </a:t>
            </a:r>
            <a:r>
              <a:rPr lang="vi-VN" sz="2800" b="1" dirty="0" err="1" smtClean="0">
                <a:solidFill>
                  <a:srgbClr val="0070C0"/>
                </a:solidFill>
              </a:rPr>
              <a:t>đồ</a:t>
            </a:r>
            <a:r>
              <a:rPr lang="vi-VN" sz="2800" b="1" dirty="0" smtClean="0">
                <a:solidFill>
                  <a:srgbClr val="0070C0"/>
                </a:solidFill>
              </a:rPr>
              <a:t> </a:t>
            </a:r>
            <a:r>
              <a:rPr lang="vi-VN" sz="2800" b="1" dirty="0" err="1" smtClean="0">
                <a:solidFill>
                  <a:srgbClr val="0070C0"/>
                </a:solidFill>
              </a:rPr>
              <a:t>mạch</a:t>
            </a:r>
            <a:r>
              <a:rPr lang="vi-VN" sz="2800" b="1" dirty="0" smtClean="0">
                <a:solidFill>
                  <a:srgbClr val="0070C0"/>
                </a:solidFill>
              </a:rPr>
              <a:t> </a:t>
            </a:r>
            <a:r>
              <a:rPr lang="vi-VN" sz="2800" b="1" dirty="0" err="1" smtClean="0">
                <a:solidFill>
                  <a:srgbClr val="0070C0"/>
                </a:solidFill>
              </a:rPr>
              <a:t>mẫu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031182" y="5504080"/>
            <a:ext cx="1094509" cy="52647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Content Placeholder 9" descr="http://k1.arduino.vn/img/2014/08/04/0/750_1231-1407122112-0-ir-lap-mach.2.750x729.jpg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203150" y="1316831"/>
            <a:ext cx="5541050" cy="5264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Related imag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507" y="2821231"/>
            <a:ext cx="2794249" cy="2946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2910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1" indent="0">
              <a:spcBef>
                <a:spcPts val="1000"/>
              </a:spcBef>
              <a:buNone/>
            </a:pP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10.3 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endParaRPr lang="en-US" sz="3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84505" y="1506022"/>
            <a:ext cx="45175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b="1" dirty="0" smtClean="0">
                <a:solidFill>
                  <a:srgbClr val="0070C0"/>
                </a:solidFill>
              </a:rPr>
              <a:t>10.3.4</a:t>
            </a:r>
            <a:r>
              <a:rPr lang="en-US" sz="2800" b="1" dirty="0" smtClean="0">
                <a:solidFill>
                  <a:srgbClr val="0070C0"/>
                </a:solidFill>
              </a:rPr>
              <a:t>  </a:t>
            </a:r>
            <a:r>
              <a:rPr lang="vi-VN" sz="2800" b="1" dirty="0" smtClean="0">
                <a:solidFill>
                  <a:srgbClr val="0070C0"/>
                </a:solidFill>
              </a:rPr>
              <a:t>Chương </a:t>
            </a:r>
            <a:r>
              <a:rPr lang="vi-VN" sz="2800" b="1" dirty="0" err="1" smtClean="0">
                <a:solidFill>
                  <a:srgbClr val="0070C0"/>
                </a:solidFill>
              </a:rPr>
              <a:t>trình</a:t>
            </a:r>
            <a:r>
              <a:rPr lang="vi-VN" sz="2800" b="1" dirty="0" smtClean="0">
                <a:solidFill>
                  <a:srgbClr val="0070C0"/>
                </a:solidFill>
              </a:rPr>
              <a:t> </a:t>
            </a:r>
            <a:r>
              <a:rPr lang="vi-VN" sz="2800" b="1" dirty="0" err="1" smtClean="0">
                <a:solidFill>
                  <a:srgbClr val="0070C0"/>
                </a:solidFill>
              </a:rPr>
              <a:t>mẫu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031182" y="5504080"/>
            <a:ext cx="1094509" cy="52647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084505" y="2082207"/>
            <a:ext cx="65277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Hướng</a:t>
            </a:r>
            <a:r>
              <a:rPr lang="en-US" sz="24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dẫn</a:t>
            </a:r>
            <a:r>
              <a:rPr lang="en-US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cách</a:t>
            </a:r>
            <a:r>
              <a:rPr lang="en-US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add </a:t>
            </a:r>
            <a:r>
              <a:rPr lang="en-US" sz="24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thư</a:t>
            </a:r>
            <a:r>
              <a:rPr lang="en-US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viện</a:t>
            </a:r>
            <a:r>
              <a:rPr lang="en-US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IRremote</a:t>
            </a:r>
            <a:r>
              <a:rPr lang="en-US" sz="2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/>
          <p:cNvPicPr/>
          <p:nvPr/>
        </p:nvPicPr>
        <p:blipFill>
          <a:blip r:embed="rId2"/>
          <a:stretch>
            <a:fillRect/>
          </a:stretch>
        </p:blipFill>
        <p:spPr>
          <a:xfrm>
            <a:off x="959814" y="2643944"/>
            <a:ext cx="4983786" cy="3386608"/>
          </a:xfrm>
          <a:prstGeom prst="rect">
            <a:avLst/>
          </a:prstGeom>
        </p:spPr>
      </p:pic>
      <p:pic>
        <p:nvPicPr>
          <p:cNvPr id="11" name="Picture 10"/>
          <p:cNvPicPr/>
          <p:nvPr/>
        </p:nvPicPr>
        <p:blipFill rotWithShape="1">
          <a:blip r:embed="rId3"/>
          <a:srcRect r="17614"/>
          <a:stretch/>
        </p:blipFill>
        <p:spPr bwMode="auto">
          <a:xfrm>
            <a:off x="6515796" y="2596837"/>
            <a:ext cx="5398295" cy="3386609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Right Arrow 5"/>
          <p:cNvSpPr/>
          <p:nvPr/>
        </p:nvSpPr>
        <p:spPr>
          <a:xfrm>
            <a:off x="5809902" y="3630666"/>
            <a:ext cx="705894" cy="14131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433016" y="6030551"/>
            <a:ext cx="66662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hlinkClick r:id="rId4"/>
              </a:rPr>
              <a:t>https://github.com/z3t0/Arduino-IRremote</a:t>
            </a:r>
            <a:endParaRPr lang="en-US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8435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6192982" cy="1325563"/>
          </a:xfrm>
        </p:spPr>
        <p:txBody>
          <a:bodyPr/>
          <a:lstStyle/>
          <a:p>
            <a:pPr marL="0" lvl="1" indent="0">
              <a:spcBef>
                <a:spcPts val="1000"/>
              </a:spcBef>
              <a:buNone/>
            </a:pP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10.3 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endParaRPr lang="en-US" sz="3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84505" y="1506022"/>
            <a:ext cx="45175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b="1" dirty="0" smtClean="0">
                <a:solidFill>
                  <a:srgbClr val="0070C0"/>
                </a:solidFill>
              </a:rPr>
              <a:t>10.3.4</a:t>
            </a:r>
            <a:r>
              <a:rPr lang="en-US" sz="2800" b="1" dirty="0" smtClean="0">
                <a:solidFill>
                  <a:srgbClr val="0070C0"/>
                </a:solidFill>
              </a:rPr>
              <a:t>  </a:t>
            </a:r>
            <a:r>
              <a:rPr lang="vi-VN" sz="2800" b="1" dirty="0" smtClean="0">
                <a:solidFill>
                  <a:srgbClr val="0070C0"/>
                </a:solidFill>
              </a:rPr>
              <a:t>Chương </a:t>
            </a:r>
            <a:r>
              <a:rPr lang="vi-VN" sz="2800" b="1" dirty="0" err="1" smtClean="0">
                <a:solidFill>
                  <a:srgbClr val="0070C0"/>
                </a:solidFill>
              </a:rPr>
              <a:t>trình</a:t>
            </a:r>
            <a:r>
              <a:rPr lang="vi-VN" sz="2800" b="1" dirty="0" smtClean="0">
                <a:solidFill>
                  <a:srgbClr val="0070C0"/>
                </a:solidFill>
              </a:rPr>
              <a:t> </a:t>
            </a:r>
            <a:r>
              <a:rPr lang="vi-VN" sz="2800" b="1" dirty="0" err="1" smtClean="0">
                <a:solidFill>
                  <a:srgbClr val="0070C0"/>
                </a:solidFill>
              </a:rPr>
              <a:t>mẫu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53382" y="5948580"/>
            <a:ext cx="1094509" cy="52647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302094" y="844414"/>
            <a:ext cx="2911015" cy="5317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Khai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báo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302094" y="1646757"/>
            <a:ext cx="2911015" cy="71305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Cài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đặt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thông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Diamond 9"/>
          <p:cNvSpPr/>
          <p:nvPr/>
        </p:nvSpPr>
        <p:spPr>
          <a:xfrm>
            <a:off x="7319543" y="2619813"/>
            <a:ext cx="3001588" cy="1262674"/>
          </a:xfrm>
          <a:prstGeom prst="diamond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nhận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được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tín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hiệu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Diamond 13"/>
          <p:cNvSpPr/>
          <p:nvPr/>
        </p:nvSpPr>
        <p:spPr>
          <a:xfrm>
            <a:off x="7319544" y="4150468"/>
            <a:ext cx="3001587" cy="1070436"/>
          </a:xfrm>
          <a:prstGeom prst="diamond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Tra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bảng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mã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163939" y="5529419"/>
            <a:ext cx="3312796" cy="83832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Thay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đổi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trạng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thái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led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tương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ứng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Down Arrow 17"/>
          <p:cNvSpPr/>
          <p:nvPr/>
        </p:nvSpPr>
        <p:spPr>
          <a:xfrm>
            <a:off x="8757601" y="1376144"/>
            <a:ext cx="125472" cy="2706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Down Arrow 18"/>
          <p:cNvSpPr/>
          <p:nvPr/>
        </p:nvSpPr>
        <p:spPr>
          <a:xfrm>
            <a:off x="8757601" y="2338435"/>
            <a:ext cx="125472" cy="2706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Down Arrow 19"/>
          <p:cNvSpPr/>
          <p:nvPr/>
        </p:nvSpPr>
        <p:spPr>
          <a:xfrm>
            <a:off x="8757601" y="3893252"/>
            <a:ext cx="125472" cy="2706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Down Arrow 20"/>
          <p:cNvSpPr/>
          <p:nvPr/>
        </p:nvSpPr>
        <p:spPr>
          <a:xfrm>
            <a:off x="8757601" y="5239636"/>
            <a:ext cx="125472" cy="27061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ight Arrow 22"/>
          <p:cNvSpPr/>
          <p:nvPr/>
        </p:nvSpPr>
        <p:spPr>
          <a:xfrm>
            <a:off x="10331457" y="3191575"/>
            <a:ext cx="290556" cy="119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Down Arrow 23"/>
          <p:cNvSpPr/>
          <p:nvPr/>
        </p:nvSpPr>
        <p:spPr>
          <a:xfrm flipH="1" flipV="1">
            <a:off x="10611686" y="2451116"/>
            <a:ext cx="91874" cy="77194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ight Arrow 24"/>
          <p:cNvSpPr/>
          <p:nvPr/>
        </p:nvSpPr>
        <p:spPr>
          <a:xfrm flipH="1">
            <a:off x="8877552" y="2405469"/>
            <a:ext cx="1734134" cy="951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Arrow 26"/>
          <p:cNvSpPr/>
          <p:nvPr/>
        </p:nvSpPr>
        <p:spPr>
          <a:xfrm>
            <a:off x="10339077" y="4632751"/>
            <a:ext cx="290556" cy="1191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Down Arrow 27"/>
          <p:cNvSpPr/>
          <p:nvPr/>
        </p:nvSpPr>
        <p:spPr>
          <a:xfrm flipH="1" flipV="1">
            <a:off x="10611686" y="3268707"/>
            <a:ext cx="99493" cy="139552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8926951" y="3797300"/>
            <a:ext cx="367838" cy="366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</a:rPr>
              <a:t>Đ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926951" y="5170755"/>
            <a:ext cx="367838" cy="366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accent2"/>
                </a:solidFill>
              </a:rPr>
              <a:t>Đ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261795" y="2883060"/>
            <a:ext cx="367838" cy="366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2"/>
                </a:solidFill>
              </a:rPr>
              <a:t>S</a:t>
            </a:r>
            <a:endParaRPr lang="en-US" b="1" dirty="0">
              <a:solidFill>
                <a:schemeClr val="accent2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0261795" y="4316753"/>
            <a:ext cx="367838" cy="366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2"/>
                </a:solidFill>
              </a:rPr>
              <a:t>S</a:t>
            </a:r>
            <a:endParaRPr lang="en-US" b="1" dirty="0">
              <a:solidFill>
                <a:schemeClr val="accent2"/>
              </a:solidFill>
            </a:endParaRPr>
          </a:p>
        </p:txBody>
      </p:sp>
      <p:pic>
        <p:nvPicPr>
          <p:cNvPr id="34" name="Picture 2" descr="Related im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044" y="2596717"/>
            <a:ext cx="2794249" cy="2946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ounded Rectangle 34">
            <a:hlinkClick r:id="rId3" action="ppaction://hlinkfile"/>
          </p:cNvPr>
          <p:cNvSpPr/>
          <p:nvPr/>
        </p:nvSpPr>
        <p:spPr>
          <a:xfrm>
            <a:off x="4008834" y="3722098"/>
            <a:ext cx="1593254" cy="118931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Chương</a:t>
            </a:r>
            <a:r>
              <a:rPr lang="en-U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5742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1" indent="0">
              <a:spcBef>
                <a:spcPts val="1000"/>
              </a:spcBef>
              <a:buNone/>
            </a:pP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10.3 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endParaRPr lang="en-US" sz="3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84505" y="1506022"/>
            <a:ext cx="66175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b="1" dirty="0" smtClean="0">
                <a:solidFill>
                  <a:srgbClr val="0070C0"/>
                </a:solidFill>
              </a:rPr>
              <a:t>10.3.</a:t>
            </a: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n-US" sz="2800" b="1" dirty="0" smtClean="0">
                <a:solidFill>
                  <a:srgbClr val="0070C0"/>
                </a:solidFill>
              </a:rPr>
              <a:t>  </a:t>
            </a:r>
            <a:r>
              <a:rPr lang="vi-VN" sz="2800" b="1" dirty="0" err="1" smtClean="0">
                <a:solidFill>
                  <a:srgbClr val="0070C0"/>
                </a:solidFill>
              </a:rPr>
              <a:t>Nạp</a:t>
            </a:r>
            <a:r>
              <a:rPr lang="vi-VN" sz="2800" b="1" dirty="0" smtClean="0">
                <a:solidFill>
                  <a:srgbClr val="0070C0"/>
                </a:solidFill>
              </a:rPr>
              <a:t> chương </a:t>
            </a:r>
            <a:r>
              <a:rPr lang="vi-VN" sz="2800" b="1" dirty="0" err="1" smtClean="0">
                <a:solidFill>
                  <a:srgbClr val="0070C0"/>
                </a:solidFill>
              </a:rPr>
              <a:t>trình</a:t>
            </a:r>
            <a:r>
              <a:rPr lang="vi-VN" sz="2800" b="1" dirty="0" smtClean="0">
                <a:solidFill>
                  <a:srgbClr val="0070C0"/>
                </a:solidFill>
              </a:rPr>
              <a:t> </a:t>
            </a:r>
            <a:r>
              <a:rPr lang="vi-VN" sz="2800" b="1" dirty="0" err="1" smtClean="0">
                <a:solidFill>
                  <a:srgbClr val="0070C0"/>
                </a:solidFill>
              </a:rPr>
              <a:t>và</a:t>
            </a:r>
            <a:r>
              <a:rPr lang="vi-VN" sz="2800" b="1" dirty="0" smtClean="0">
                <a:solidFill>
                  <a:srgbClr val="0070C0"/>
                </a:solidFill>
              </a:rPr>
              <a:t> </a:t>
            </a:r>
            <a:r>
              <a:rPr lang="vi-VN" sz="2800" b="1" dirty="0" err="1" smtClean="0">
                <a:solidFill>
                  <a:srgbClr val="0070C0"/>
                </a:solidFill>
              </a:rPr>
              <a:t>chạy</a:t>
            </a:r>
            <a:r>
              <a:rPr lang="vi-VN" sz="2800" b="1" dirty="0" smtClean="0">
                <a:solidFill>
                  <a:srgbClr val="0070C0"/>
                </a:solidFill>
              </a:rPr>
              <a:t> </a:t>
            </a:r>
            <a:r>
              <a:rPr lang="vi-VN" sz="2800" b="1" dirty="0" err="1" smtClean="0">
                <a:solidFill>
                  <a:srgbClr val="0070C0"/>
                </a:solidFill>
              </a:rPr>
              <a:t>thử</a:t>
            </a:r>
            <a:r>
              <a:rPr lang="vi-VN" sz="2800" b="1" dirty="0" smtClean="0">
                <a:solidFill>
                  <a:srgbClr val="0070C0"/>
                </a:solidFill>
              </a:rPr>
              <a:t> 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031182" y="5504080"/>
            <a:ext cx="1094509" cy="52647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9792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1" indent="0">
              <a:spcBef>
                <a:spcPts val="1000"/>
              </a:spcBef>
              <a:buNone/>
            </a:pP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10.3 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xa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</a:t>
            </a:r>
            <a:r>
              <a:rPr lang="en-US" sz="3200" b="1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endParaRPr lang="en-US" sz="3200" b="1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97205" y="1336745"/>
            <a:ext cx="49055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b="1" dirty="0" smtClean="0">
                <a:solidFill>
                  <a:srgbClr val="0070C0"/>
                </a:solidFill>
              </a:rPr>
              <a:t>10.3.6</a:t>
            </a:r>
            <a:r>
              <a:rPr lang="en-US" sz="2800" b="1" dirty="0">
                <a:solidFill>
                  <a:srgbClr val="0070C0"/>
                </a:solidFill>
              </a:rPr>
              <a:t> </a:t>
            </a:r>
            <a:r>
              <a:rPr lang="en-US" sz="2800" b="1" dirty="0" smtClean="0">
                <a:solidFill>
                  <a:srgbClr val="0070C0"/>
                </a:solidFill>
              </a:rPr>
              <a:t> </a:t>
            </a:r>
            <a:r>
              <a:rPr lang="vi-VN" sz="2800" b="1" dirty="0" smtClean="0">
                <a:solidFill>
                  <a:srgbClr val="0070C0"/>
                </a:solidFill>
              </a:rPr>
              <a:t>Sai </a:t>
            </a:r>
            <a:r>
              <a:rPr lang="vi-VN" sz="2800" b="1" dirty="0" err="1" smtClean="0">
                <a:solidFill>
                  <a:srgbClr val="0070C0"/>
                </a:solidFill>
              </a:rPr>
              <a:t>sót</a:t>
            </a:r>
            <a:r>
              <a:rPr lang="vi-VN" sz="2800" b="1" dirty="0" smtClean="0">
                <a:solidFill>
                  <a:srgbClr val="0070C0"/>
                </a:solidFill>
              </a:rPr>
              <a:t> </a:t>
            </a:r>
            <a:r>
              <a:rPr lang="vi-VN" sz="2800" b="1" dirty="0" err="1" smtClean="0">
                <a:solidFill>
                  <a:srgbClr val="0070C0"/>
                </a:solidFill>
              </a:rPr>
              <a:t>và</a:t>
            </a:r>
            <a:r>
              <a:rPr lang="vi-VN" sz="2800" b="1" dirty="0" smtClean="0">
                <a:solidFill>
                  <a:srgbClr val="0070C0"/>
                </a:solidFill>
              </a:rPr>
              <a:t> </a:t>
            </a:r>
            <a:r>
              <a:rPr lang="vi-VN" sz="2800" b="1" dirty="0" err="1" smtClean="0">
                <a:solidFill>
                  <a:srgbClr val="0070C0"/>
                </a:solidFill>
              </a:rPr>
              <a:t>khắc</a:t>
            </a:r>
            <a:r>
              <a:rPr lang="vi-VN" sz="2800" b="1" dirty="0" smtClean="0">
                <a:solidFill>
                  <a:srgbClr val="0070C0"/>
                </a:solidFill>
              </a:rPr>
              <a:t> </a:t>
            </a:r>
            <a:r>
              <a:rPr lang="vi-VN" sz="2800" b="1" dirty="0" err="1" smtClean="0">
                <a:solidFill>
                  <a:srgbClr val="0070C0"/>
                </a:solidFill>
              </a:rPr>
              <a:t>phục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031182" y="5504080"/>
            <a:ext cx="1094509" cy="526472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274914"/>
              </p:ext>
            </p:extLst>
          </p:nvPr>
        </p:nvGraphicFramePr>
        <p:xfrm>
          <a:off x="1398904" y="1859965"/>
          <a:ext cx="9954896" cy="479730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3317682">
                  <a:extLst>
                    <a:ext uri="{9D8B030D-6E8A-4147-A177-3AD203B41FA5}">
                      <a16:colId xmlns:a16="http://schemas.microsoft.com/office/drawing/2014/main" val="2044193963"/>
                    </a:ext>
                  </a:extLst>
                </a:gridCol>
                <a:gridCol w="3318607">
                  <a:extLst>
                    <a:ext uri="{9D8B030D-6E8A-4147-A177-3AD203B41FA5}">
                      <a16:colId xmlns:a16="http://schemas.microsoft.com/office/drawing/2014/main" val="1661857312"/>
                    </a:ext>
                  </a:extLst>
                </a:gridCol>
                <a:gridCol w="3318607">
                  <a:extLst>
                    <a:ext uri="{9D8B030D-6E8A-4147-A177-3AD203B41FA5}">
                      <a16:colId xmlns:a16="http://schemas.microsoft.com/office/drawing/2014/main" val="4069952054"/>
                    </a:ext>
                  </a:extLst>
                </a:gridCol>
              </a:tblGrid>
              <a:tr h="271023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Hư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hỏng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Nguyên nhân và biện pháp khắc phục</a:t>
                      </a:r>
                      <a:endParaRPr lang="en-US" sz="20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87217254"/>
                  </a:ext>
                </a:extLst>
              </a:tr>
              <a:tr h="168901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Không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nạp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được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chương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trình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Chưa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kết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nối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đúng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com</a:t>
                      </a: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Chọn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loại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board Arduino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sai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Board Arduino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hư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Dây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USB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hư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Kết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nối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lại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Chọn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lại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Thay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board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khác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Kiểm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và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thay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thế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3442273"/>
                  </a:ext>
                </a:extLst>
              </a:tr>
              <a:tr h="112181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Không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nhận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được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tín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hiệu</a:t>
                      </a:r>
                      <a:r>
                        <a:rPr lang="en-US" sz="2000" b="1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Chương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trình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sai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Bộ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thu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hồng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ngoại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hư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Đặt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các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giá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trị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sai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Kiểm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và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nạp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lại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Kiểm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và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thay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thế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Kiểm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và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nạp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lại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6831441"/>
                  </a:ext>
                </a:extLst>
              </a:tr>
              <a:tr h="112181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Phím nhấn không tác động </a:t>
                      </a:r>
                      <a:endParaRPr lang="en-US" sz="2000" b="1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Chương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trình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sai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Phím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nhấn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hư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Đặt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các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giá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trị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sai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Kiểm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và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nạp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lại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Kiểm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và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thay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thế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Kiểm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tra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và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nạp</a:t>
                      </a: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lại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 </a:t>
                      </a:r>
                      <a:endParaRPr lang="en-US" sz="2000" b="1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63072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8500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7500" y="835024"/>
            <a:ext cx="3937000" cy="1260475"/>
          </a:xfrm>
        </p:spPr>
        <p:txBody>
          <a:bodyPr>
            <a:normAutofit fontScale="90000"/>
          </a:bodyPr>
          <a:lstStyle/>
          <a:p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về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nhà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8801"/>
            <a:ext cx="10515600" cy="3852862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Dùng</a:t>
            </a:r>
            <a:r>
              <a:rPr lang="en-US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phím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7, 8, 9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để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điều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khiển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thay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đổi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trạng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thái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led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đỏ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vàng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xanh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giống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mẫu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vừa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pic>
        <p:nvPicPr>
          <p:cNvPr id="9218" name="Picture 2" descr="Image result for homework hoat hin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274" y="2962275"/>
            <a:ext cx="3121026" cy="3191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430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414</Words>
  <Application>Microsoft Office PowerPoint</Application>
  <PresentationFormat>Widescreen</PresentationFormat>
  <Paragraphs>87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Wingdings</vt:lpstr>
      <vt:lpstr>Office Theme</vt:lpstr>
      <vt:lpstr>LẬP TRÌNH HƯỚNG ĐỐI TƯỢNG </vt:lpstr>
      <vt:lpstr>Mục tiêu của bài học:</vt:lpstr>
      <vt:lpstr>Mục tiêu của bài học:</vt:lpstr>
      <vt:lpstr>Mục tiêu của bài học:</vt:lpstr>
      <vt:lpstr>Nội dung bài học:</vt:lpstr>
      <vt:lpstr>10.3  Điều khiển từ xa thiết bị</vt:lpstr>
      <vt:lpstr>10.3  Điều khiển từ xa thiết bị</vt:lpstr>
      <vt:lpstr>10.3  Điều khiển từ xa thiết bị</vt:lpstr>
      <vt:lpstr>10.3  Điều khiển từ xa thiết bị</vt:lpstr>
      <vt:lpstr>10.3  Điều khiển từ xa thiết bị</vt:lpstr>
      <vt:lpstr>10.3  Điều khiển từ xa thiết bị</vt:lpstr>
      <vt:lpstr>10.3  Điều khiển từ xa thiết bị</vt:lpstr>
      <vt:lpstr>Bài tập về nhà: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LẬP TRÌNH HƯỚNG ĐỐI TƯỢNG </dc:title>
  <dc:creator>Windows User</dc:creator>
  <cp:lastModifiedBy>Windows User</cp:lastModifiedBy>
  <cp:revision>19</cp:revision>
  <dcterms:created xsi:type="dcterms:W3CDTF">2019-05-08T17:32:58Z</dcterms:created>
  <dcterms:modified xsi:type="dcterms:W3CDTF">2019-05-08T19:21:45Z</dcterms:modified>
</cp:coreProperties>
</file>